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99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65" r:id="rId9"/>
    <p:sldId id="366" r:id="rId10"/>
    <p:sldId id="369" r:id="rId11"/>
    <p:sldId id="367" r:id="rId12"/>
    <p:sldId id="368" r:id="rId13"/>
    <p:sldId id="370" r:id="rId14"/>
    <p:sldId id="371" r:id="rId15"/>
    <p:sldId id="362" r:id="rId16"/>
    <p:sldId id="350" r:id="rId17"/>
    <p:sldId id="351" r:id="rId18"/>
    <p:sldId id="352" r:id="rId19"/>
    <p:sldId id="353" r:id="rId20"/>
    <p:sldId id="354" r:id="rId21"/>
    <p:sldId id="374" r:id="rId22"/>
    <p:sldId id="375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</p:sldIdLst>
  <p:sldSz cx="9144000" cy="5143500" type="screen16x9"/>
  <p:notesSz cx="6858000" cy="9144000"/>
  <p:embeddedFontLst>
    <p:embeddedFont>
      <p:font typeface="Crimson Text" panose="020B0604020202020204" charset="0"/>
      <p:regular r:id="rId100"/>
      <p:bold r:id="rId101"/>
      <p:italic r:id="rId102"/>
      <p:boldItalic r:id="rId103"/>
    </p:embeddedFont>
    <p:embeddedFont>
      <p:font typeface="Josefin Sans" pitchFamily="2" charset="0"/>
      <p:regular r:id="rId104"/>
      <p:bold r:id="rId105"/>
    </p:embeddedFont>
    <p:embeddedFont>
      <p:font typeface="Lato" panose="020F0502020204030203" pitchFamily="34" charset="0"/>
      <p:regular r:id="rId106"/>
      <p:bold r:id="rId107"/>
      <p:italic r:id="rId108"/>
      <p:boldItalic r:id="rId109"/>
    </p:embeddedFont>
    <p:embeddedFont>
      <p:font typeface="Mako" panose="020B0604020202020204" charset="0"/>
      <p:regular r:id="rId110"/>
    </p:embeddedFont>
    <p:embeddedFont>
      <p:font typeface="Merriweather" panose="00000500000000000000" pitchFamily="2" charset="0"/>
      <p:regular r:id="rId111"/>
      <p:bold r:id="rId112"/>
      <p:italic r:id="rId113"/>
      <p:boldItalic r:id="rId114"/>
    </p:embeddedFont>
    <p:embeddedFont>
      <p:font typeface="Merriweather Light" panose="00000400000000000000" pitchFamily="2" charset="0"/>
      <p:regular r:id="rId115"/>
      <p:bold r:id="rId116"/>
      <p:italic r:id="rId117"/>
      <p:boldItalic r:id="rId118"/>
    </p:embeddedFont>
    <p:embeddedFont>
      <p:font typeface="Montserrat" panose="00000500000000000000" pitchFamily="2" charset="0"/>
      <p:regular r:id="rId119"/>
      <p:bold r:id="rId120"/>
      <p:italic r:id="rId121"/>
      <p:boldItalic r:id="rId122"/>
    </p:embeddedFont>
    <p:embeddedFont>
      <p:font typeface="Open Sans" panose="020B0606030504020204" pitchFamily="34" charset="0"/>
      <p:regular r:id="rId123"/>
      <p:bold r:id="rId124"/>
      <p:italic r:id="rId125"/>
      <p:boldItalic r:id="rId126"/>
    </p:embeddedFont>
    <p:embeddedFont>
      <p:font typeface="Open Sans SemiBold" panose="020B0706030804020204" pitchFamily="34" charset="0"/>
      <p:regular r:id="rId127"/>
      <p:bold r:id="rId128"/>
      <p:italic r:id="rId129"/>
      <p:boldItalic r:id="rId130"/>
    </p:embeddedFont>
    <p:embeddedFont>
      <p:font typeface="Oswald" panose="00000500000000000000" pitchFamily="2" charset="0"/>
      <p:regular r:id="rId131"/>
      <p:bold r:id="rId132"/>
    </p:embeddedFont>
    <p:embeddedFont>
      <p:font typeface="PT Sans" panose="020B0503020203020204" pitchFamily="34" charset="0"/>
      <p:regular r:id="rId133"/>
      <p:bold r:id="rId134"/>
      <p:italic r:id="rId135"/>
      <p:boldItalic r:id="rId136"/>
    </p:embeddedFont>
    <p:embeddedFont>
      <p:font typeface="Russo One" panose="020B0604020202020204" charset="0"/>
      <p:regular r:id="rId137"/>
    </p:embeddedFont>
    <p:embeddedFont>
      <p:font typeface="Vidaloka" panose="020B0604020202020204" charset="0"/>
      <p:regular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9.fntdata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font" Target="fonts/font2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34" Type="http://schemas.openxmlformats.org/officeDocument/2006/relationships/font" Target="fonts/font35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font" Target="fonts/font25.fntdata"/><Relationship Id="rId129" Type="http://schemas.openxmlformats.org/officeDocument/2006/relationships/font" Target="fonts/font3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1.fntdata"/><Relationship Id="rId135" Type="http://schemas.openxmlformats.org/officeDocument/2006/relationships/font" Target="fonts/font3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font" Target="fonts/font32.fntdata"/><Relationship Id="rId136" Type="http://schemas.openxmlformats.org/officeDocument/2006/relationships/font" Target="fonts/font3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2.fntdata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137" Type="http://schemas.openxmlformats.org/officeDocument/2006/relationships/font" Target="fonts/font3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32" Type="http://schemas.openxmlformats.org/officeDocument/2006/relationships/font" Target="fonts/font3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33" Type="http://schemas.openxmlformats.org/officeDocument/2006/relationships/font" Target="fonts/font34.fntdata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j-lt"/>
                <a:cs typeface="Mongolian Baiti" panose="03000500000000000000" pitchFamily="66" charset="0"/>
              </a:rPr>
            </a:br>
            <a:r>
              <a:rPr lang="vi-VN" sz="4500" b="1" dirty="0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j-lt"/>
              </a:rPr>
              <a:t>Giáo viên hướng dẫn: Tiết Thuỵ Tường Vy</a:t>
            </a:r>
            <a:endParaRPr lang="vi-VN">
              <a:latin typeface="+mj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j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4745" y="2598178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Bởi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vì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bài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nhiều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10">
                <a:latin typeface="Montserrat" panose="00000500000000000000" pitchFamily="2" charset="0"/>
              </a:rPr>
              <a:t>trong </a:t>
            </a:r>
            <a:r>
              <a:rPr lang="en-US">
                <a:latin typeface="Montserrat" panose="00000500000000000000" pitchFamily="2" charset="0"/>
              </a:rPr>
              <a:t>khi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hè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lại</a:t>
            </a:r>
            <a:r>
              <a:rPr lang="en-US" spc="-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ngắn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spc="-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5977605" y="2598178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Montserrat" panose="00000500000000000000" pitchFamily="2" charset="0"/>
              </a:rPr>
              <a:t>Tìm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ra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các</a:t>
            </a:r>
            <a:r>
              <a:rPr lang="en-US" spc="-1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giải</a:t>
            </a:r>
            <a:r>
              <a:rPr lang="en-US" spc="-1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pháp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 spc="-20">
                <a:latin typeface="Montserrat" panose="00000500000000000000" pitchFamily="2" charset="0"/>
              </a:rPr>
              <a:t>giúp </a:t>
            </a:r>
            <a:r>
              <a:rPr lang="en-US">
                <a:latin typeface="Montserrat" panose="00000500000000000000" pitchFamily="2" charset="0"/>
              </a:rPr>
              <a:t>sinh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viên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cảm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thấy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thoải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mái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vào</a:t>
            </a:r>
            <a:r>
              <a:rPr lang="en-US" spc="-25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học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kỳ</a:t>
            </a:r>
            <a:r>
              <a:rPr lang="en-US" spc="-20">
                <a:latin typeface="Montserrat" panose="00000500000000000000" pitchFamily="2" charset="0"/>
              </a:rPr>
              <a:t> </a:t>
            </a:r>
            <a:r>
              <a:rPr lang="en-US" spc="-25">
                <a:latin typeface="Montserrat" panose="00000500000000000000" pitchFamily="2" charset="0"/>
              </a:rPr>
              <a:t>hè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598178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Montserrat" panose="00000500000000000000" pitchFamily="2" charset="0"/>
                <a:cs typeface="Arial"/>
              </a:rPr>
              <a:t>Nhiều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sinh</a:t>
            </a:r>
            <a:r>
              <a:rPr lang="en-US" sz="1400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viên</a:t>
            </a:r>
            <a:r>
              <a:rPr lang="en-US" sz="1400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>
                <a:latin typeface="Montserrat" panose="00000500000000000000" pitchFamily="2" charset="0"/>
                <a:cs typeface="Arial"/>
              </a:rPr>
              <a:t>HUTECH</a:t>
            </a:r>
            <a:r>
              <a:rPr lang="en-US" sz="1400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cảm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0" dirty="0" err="1">
                <a:latin typeface="Montserrat" panose="00000500000000000000" pitchFamily="2" charset="0"/>
                <a:cs typeface="Arial"/>
              </a:rPr>
              <a:t>thấy</a:t>
            </a:r>
            <a:r>
              <a:rPr lang="en-US" sz="1400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chịu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khi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phải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vào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học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dirty="0" err="1">
                <a:latin typeface="Montserrat" panose="00000500000000000000" pitchFamily="2" charset="0"/>
                <a:cs typeface="Arial"/>
              </a:rPr>
              <a:t>kỳ</a:t>
            </a:r>
            <a:r>
              <a:rPr lang="en-US" sz="1400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z="1400" spc="-25" dirty="0" err="1">
                <a:latin typeface="Montserrat" panose="00000500000000000000" pitchFamily="2" charset="0"/>
                <a:cs typeface="Arial"/>
              </a:rPr>
              <a:t>hè</a:t>
            </a:r>
            <a:endParaRPr lang="en-US" sz="1400" dirty="0"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4623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người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buộc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đức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biệt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Times New Roman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thể được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nhận diện và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áp dụng với mức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khả 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thi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cao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Times New Roman"/>
                <a:cs typeface="Times New Roman"/>
              </a:rPr>
              <a:t>Bảng</a:t>
            </a:r>
            <a:r>
              <a:rPr lang="en-US" sz="3600" spc="-25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tiêu</a:t>
            </a:r>
            <a:r>
              <a:rPr lang="en-US" sz="3600" spc="-5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chí</a:t>
            </a:r>
            <a:r>
              <a:rPr lang="en-US" sz="3600" spc="-2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đánh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spc="-20" dirty="0" err="1">
                <a:latin typeface="Times New Roman"/>
                <a:cs typeface="Times New Roman"/>
              </a:rPr>
              <a:t>giá</a:t>
            </a:r>
            <a:r>
              <a:rPr lang="en-US" sz="3600" spc="-20" dirty="0">
                <a:latin typeface="Times New Roman"/>
                <a:cs typeface="Times New Roman"/>
              </a:rPr>
              <a:t>: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21544"/>
              </p:ext>
            </p:extLst>
          </p:nvPr>
        </p:nvGraphicFramePr>
        <p:xfrm>
          <a:off x="-1" y="749333"/>
          <a:ext cx="9144002" cy="4132314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440681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 dirty="0" err="1">
                <a:latin typeface="Times New Roman"/>
                <a:cs typeface="Times New Roman"/>
              </a:rPr>
              <a:t>Bản</a:t>
            </a:r>
            <a:r>
              <a:rPr lang="vi-VN" sz="2400" spc="-25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kết</a:t>
            </a:r>
            <a:r>
              <a:rPr lang="en-US" sz="2400" spc="-50" dirty="0">
                <a:latin typeface="Times New Roman"/>
                <a:cs typeface="Times New Roman"/>
              </a:rPr>
              <a:t> </a:t>
            </a:r>
            <a:r>
              <a:rPr lang="en-US" sz="2400" spc="-20" dirty="0" err="1">
                <a:latin typeface="Times New Roman"/>
                <a:cs typeface="Times New Roman"/>
              </a:rPr>
              <a:t>quả</a:t>
            </a:r>
            <a:r>
              <a:rPr lang="en-US" sz="2400" spc="-20" dirty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tăng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thời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gian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học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hè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4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khối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lượng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bài</a:t>
            </a:r>
            <a:r>
              <a:rPr lang="vi-VN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tập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Tấn Thành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Sinh</a:t>
            </a:r>
            <a:r>
              <a:rPr lang="vi-VN" spc="-3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viên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nghỉ</a:t>
            </a:r>
            <a:r>
              <a:rPr lang="vi-VN" spc="-1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Montserrat" panose="00000500000000000000" pitchFamily="2" charset="0"/>
                <a:cs typeface="Arial"/>
              </a:rPr>
              <a:t>Không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được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giảm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số</a:t>
            </a:r>
            <a:r>
              <a:rPr lang="vi-VN" spc="-20" dirty="0">
                <a:latin typeface="Montserrat" panose="00000500000000000000" pitchFamily="2" charset="0"/>
                <a:cs typeface="Arial"/>
              </a:rPr>
              <a:t> </a:t>
            </a:r>
            <a:r>
              <a:rPr lang="vi-VN" dirty="0">
                <a:latin typeface="Montserrat" panose="00000500000000000000" pitchFamily="2" charset="0"/>
                <a:cs typeface="Arial"/>
              </a:rPr>
              <a:t>buổi</a:t>
            </a:r>
            <a:r>
              <a:rPr lang="vi-VN" spc="-25" dirty="0">
                <a:latin typeface="Montserrat" panose="00000500000000000000" pitchFamily="2" charset="0"/>
                <a:cs typeface="Arial"/>
              </a:rPr>
              <a:t> học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Montserrat" panose="00000500000000000000" pitchFamily="2" charset="0"/>
                <a:cs typeface="Arial"/>
              </a:rPr>
              <a:t>Vẫn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có</a:t>
            </a:r>
            <a:r>
              <a:rPr lang="en-US" spc="-2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bài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tập</a:t>
            </a:r>
            <a:r>
              <a:rPr lang="en-US" spc="-10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dirty="0" err="1">
                <a:latin typeface="Montserrat" panose="00000500000000000000" pitchFamily="2" charset="0"/>
                <a:cs typeface="Arial"/>
              </a:rPr>
              <a:t>về</a:t>
            </a:r>
            <a:r>
              <a:rPr lang="en-US" spc="-5" dirty="0">
                <a:latin typeface="Montserrat" panose="00000500000000000000" pitchFamily="2" charset="0"/>
                <a:cs typeface="Arial"/>
              </a:rPr>
              <a:t> </a:t>
            </a:r>
            <a:r>
              <a:rPr lang="en-US" spc="-25" dirty="0" err="1">
                <a:latin typeface="Montserrat" panose="00000500000000000000" pitchFamily="2" charset="0"/>
                <a:cs typeface="Arial"/>
              </a:rPr>
              <a:t>nhà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Quốc 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7239000" cy="219444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7607500" cy="261305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" name="Google Shape;1520;p118">
            <a:extLst>
              <a:ext uri="{FF2B5EF4-FFF2-40B4-BE49-F238E27FC236}">
                <a16:creationId xmlns:a16="http://schemas.microsoft.com/office/drawing/2014/main" id="{4262112D-AD2E-6FD7-491F-55CE234B4E74}"/>
              </a:ext>
            </a:extLst>
          </p:cNvPr>
          <p:cNvGrpSpPr/>
          <p:nvPr/>
        </p:nvGrpSpPr>
        <p:grpSpPr>
          <a:xfrm>
            <a:off x="967678" y="1586557"/>
            <a:ext cx="3371822" cy="2275197"/>
            <a:chOff x="1293506" y="2959057"/>
            <a:chExt cx="374730" cy="252870"/>
          </a:xfrm>
        </p:grpSpPr>
        <p:sp>
          <p:nvSpPr>
            <p:cNvPr id="3" name="Google Shape;1521;p118">
              <a:extLst>
                <a:ext uri="{FF2B5EF4-FFF2-40B4-BE49-F238E27FC236}">
                  <a16:creationId xmlns:a16="http://schemas.microsoft.com/office/drawing/2014/main" id="{CF0EE1CD-5C45-022A-53CB-A04DCC789A70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2;p118">
              <a:extLst>
                <a:ext uri="{FF2B5EF4-FFF2-40B4-BE49-F238E27FC236}">
                  <a16:creationId xmlns:a16="http://schemas.microsoft.com/office/drawing/2014/main" id="{B052CED8-F2F6-1DA6-3E7A-31253E8CC7A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3;p118">
              <a:extLst>
                <a:ext uri="{FF2B5EF4-FFF2-40B4-BE49-F238E27FC236}">
                  <a16:creationId xmlns:a16="http://schemas.microsoft.com/office/drawing/2014/main" id="{E1D455FE-8BDD-CCCA-33C3-A89863FC86E7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4;p118">
              <a:extLst>
                <a:ext uri="{FF2B5EF4-FFF2-40B4-BE49-F238E27FC236}">
                  <a16:creationId xmlns:a16="http://schemas.microsoft.com/office/drawing/2014/main" id="{91FEABDA-1F6C-A0C7-5560-322EAC6BC42D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3844</Words>
  <Application>Microsoft Office PowerPoint</Application>
  <PresentationFormat>On-screen Show (16:9)</PresentationFormat>
  <Paragraphs>815</Paragraphs>
  <Slides>97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Open Sans</vt:lpstr>
      <vt:lpstr>Open Sans SemiBold</vt:lpstr>
      <vt:lpstr>Montserrat</vt:lpstr>
      <vt:lpstr>Merriweather</vt:lpstr>
      <vt:lpstr>Russo One</vt:lpstr>
      <vt:lpstr>Arial</vt:lpstr>
      <vt:lpstr>Merriweather Light</vt:lpstr>
      <vt:lpstr>Vidaloka</vt:lpstr>
      <vt:lpstr>Crimson Text</vt:lpstr>
      <vt:lpstr>Mako</vt:lpstr>
      <vt:lpstr>PT Sans</vt:lpstr>
      <vt:lpstr>MS Mincho</vt:lpstr>
      <vt:lpstr>Josefin Sans</vt:lpstr>
      <vt:lpstr>Wingdings</vt:lpstr>
      <vt:lpstr>Times New Roman</vt:lpstr>
      <vt:lpstr>Oswald</vt:lpstr>
      <vt:lpstr>Lato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Cao Thanh</cp:lastModifiedBy>
  <cp:revision>18</cp:revision>
  <dcterms:modified xsi:type="dcterms:W3CDTF">2024-08-14T03:07:05Z</dcterms:modified>
</cp:coreProperties>
</file>